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9144000"/>
  <p:notesSz cx="6858000" cy="9144000"/>
  <p:embeddedFontLst>
    <p:embeddedFont>
      <p:font typeface="Robo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0" roundtripDataSignature="AMtx7mj2hzbbEC/vV55mvgT5ZYumCs1J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E8CD972-9ACB-440A-B174-EA65746D2242}">
  <a:tblStyle styleId="{8E8CD972-9ACB-440A-B174-EA65746D224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-regular.fntdata"/><Relationship Id="rId25" Type="http://schemas.openxmlformats.org/officeDocument/2006/relationships/slide" Target="slides/slide19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9.png"/><Relationship Id="rId8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376313" y="2615150"/>
            <a:ext cx="8436000" cy="12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s-ES" sz="3400">
                <a:latin typeface="Roboto"/>
                <a:ea typeface="Roboto"/>
                <a:cs typeface="Roboto"/>
                <a:sym typeface="Roboto"/>
              </a:rPr>
              <a:t>Gañas, si, pero… gañas ben?</a:t>
            </a:r>
            <a:endParaRPr b="1" sz="3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s-ES" sz="2200">
                <a:latin typeface="Roboto"/>
                <a:ea typeface="Roboto"/>
                <a:cs typeface="Roboto"/>
                <a:sym typeface="Roboto"/>
              </a:rPr>
              <a:t>Claves de rendabilidade para autónomos e pequenas empresas</a:t>
            </a:r>
            <a:endParaRPr sz="4800"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371600" y="4581128"/>
            <a:ext cx="6400800" cy="1296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s-ES"/>
              <a:t>LUGO, 25 DE MARZO DE 2026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s-ES"/>
              <a:t> WORDPRESS LUGO</a:t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1880" y="8371"/>
            <a:ext cx="2204864" cy="2204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/>
          <p:nvPr>
            <p:ph type="title"/>
          </p:nvPr>
        </p:nvSpPr>
        <p:spPr>
          <a:xfrm>
            <a:off x="251520" y="274638"/>
            <a:ext cx="8712968" cy="1858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s-ES" sz="3800"/>
              <a:t>LLEVAMOS UN TIEMPO CON EL NEGOCIO Y NOS HACEMOS DOS PREGUNTAS:</a:t>
            </a:r>
            <a:endParaRPr sz="3800"/>
          </a:p>
        </p:txBody>
      </p:sp>
      <p:sp>
        <p:nvSpPr>
          <p:cNvPr id="142" name="Google Shape;142;p10"/>
          <p:cNvSpPr txBox="1"/>
          <p:nvPr/>
        </p:nvSpPr>
        <p:spPr>
          <a:xfrm>
            <a:off x="424136" y="2060848"/>
            <a:ext cx="554461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1.- ¿ES RENTABLE?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0"/>
          <p:cNvSpPr txBox="1"/>
          <p:nvPr/>
        </p:nvSpPr>
        <p:spPr>
          <a:xfrm>
            <a:off x="395536" y="2887866"/>
            <a:ext cx="81369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2.- ¿TENGO CONTROLADOS LOS GASTOS?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1760" y="3965492"/>
            <a:ext cx="4104456" cy="2565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"/>
          <p:cNvSpPr txBox="1"/>
          <p:nvPr>
            <p:ph type="title"/>
          </p:nvPr>
        </p:nvSpPr>
        <p:spPr>
          <a:xfrm>
            <a:off x="323528" y="188640"/>
            <a:ext cx="850728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/>
              <a:t>PARA QUE UN NEGOCIO SEA RENTABLE:</a:t>
            </a:r>
            <a:endParaRPr/>
          </a:p>
        </p:txBody>
      </p:sp>
      <p:sp>
        <p:nvSpPr>
          <p:cNvPr id="150" name="Google Shape;150;p11"/>
          <p:cNvSpPr txBox="1"/>
          <p:nvPr/>
        </p:nvSpPr>
        <p:spPr>
          <a:xfrm>
            <a:off x="2123728" y="1412775"/>
            <a:ext cx="446449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BENEFICIOS = INGRESOS - GASTOS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 txBox="1"/>
          <p:nvPr/>
        </p:nvSpPr>
        <p:spPr>
          <a:xfrm>
            <a:off x="1907704" y="2075807"/>
            <a:ext cx="49685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BENEFICIO NETO = BENEFICIOS - IMPUESTOS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 txBox="1"/>
          <p:nvPr/>
        </p:nvSpPr>
        <p:spPr>
          <a:xfrm>
            <a:off x="2591780" y="2637881"/>
            <a:ext cx="3528392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 TIPOS DE BENEFICIO</a:t>
            </a:r>
            <a:endParaRPr sz="25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 txBox="1"/>
          <p:nvPr/>
        </p:nvSpPr>
        <p:spPr>
          <a:xfrm>
            <a:off x="1259632" y="3284984"/>
            <a:ext cx="6408712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ES" sz="2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BENEFICIO DE EXPLOTACIÓN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ES" sz="2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BENEFICIO FINANCIERO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ES" sz="2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BENEFICIO EXTRAORDINARIO</a:t>
            </a:r>
            <a:endParaRPr b="1" i="1" sz="25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4072" y="4969055"/>
            <a:ext cx="3059832" cy="1549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/>
              <a:t>¿CÓMO CALCULAMOS NUESTRO PRECIO / HORA O UNIDAD DE OBRA?</a:t>
            </a:r>
            <a:endParaRPr/>
          </a:p>
        </p:txBody>
      </p:sp>
      <p:sp>
        <p:nvSpPr>
          <p:cNvPr id="160" name="Google Shape;160;p12"/>
          <p:cNvSpPr txBox="1"/>
          <p:nvPr/>
        </p:nvSpPr>
        <p:spPr>
          <a:xfrm>
            <a:off x="827584" y="1628800"/>
            <a:ext cx="7560840" cy="535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 precio-hora tiene que incluir todos aquellos gastos que genera el trabajador o autónomo, tanto a nivel nómina (incluido el gasto social) como las herramientas necesarias para trabajar + el % de beneficio que queremos percibir con cada hora.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muy importante que esta parte la tengamos clara, el precio-hora tiene  que pagar todos los coste que genera el trabajador por su trabajo y a mayores un beneficio por el trabajo realizado.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costes propios del trabajador están reflejados en los seguros sociales y estos incluyen el salario del trabajador, así como todos los gastos sociales del mismo.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apartado de herramientas, nos referimos a los utensilios de trabajo así como a los repuestos utilizados para hacer el trabajo.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Beneficio se calcula sobre un porcentaje sobre el coste total.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"/>
          <p:cNvSpPr txBox="1"/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EJEMPLO DE CÁLCULO</a:t>
            </a:r>
            <a:endParaRPr/>
          </a:p>
        </p:txBody>
      </p:sp>
      <p:sp>
        <p:nvSpPr>
          <p:cNvPr id="166" name="Google Shape;166;p13"/>
          <p:cNvSpPr txBox="1"/>
          <p:nvPr/>
        </p:nvSpPr>
        <p:spPr>
          <a:xfrm>
            <a:off x="683568" y="1675430"/>
            <a:ext cx="8064896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Costes sociales/el número de horas totales de trabajo.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Coste de herramientas asignadas/el número de horas totales de trabajo.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Beneficio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Precio hora + impuestos.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E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Nota: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cálculo de este coste va en función de los factores de cada trabajador y las peculiaridades de cada empresa, con lo cual no es modelo fijo pero sí muy aproximado.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"/>
          <p:cNvSpPr txBox="1"/>
          <p:nvPr/>
        </p:nvSpPr>
        <p:spPr>
          <a:xfrm>
            <a:off x="611560" y="620688"/>
            <a:ext cx="806489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El cálculo de la unidad de obra o coste de fabricación es más complicado ya que intervienen diferentes factores en cadena que derivan en el precio final de fabricación del producto.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4"/>
          <p:cNvSpPr txBox="1"/>
          <p:nvPr/>
        </p:nvSpPr>
        <p:spPr>
          <a:xfrm>
            <a:off x="827584" y="1772816"/>
            <a:ext cx="734481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E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RESUMEN: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muy importante el cálculo del precio tanto de la mano de obra como del producto que vamos a vender, ya que una buena gestión de precios nos ayudará a obtener los beneficios esperados en función de los costes incurridos. Hay que revisarlos por lo menos una vez al año.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7764" y="3573016"/>
            <a:ext cx="4104456" cy="2735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"/>
          <p:cNvSpPr txBox="1"/>
          <p:nvPr/>
        </p:nvSpPr>
        <p:spPr>
          <a:xfrm>
            <a:off x="640248" y="427133"/>
            <a:ext cx="763284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E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DESVIACIONES DEL PRESUPUESTO</a:t>
            </a:r>
            <a:endParaRPr b="1" i="1" sz="3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5"/>
          <p:cNvSpPr txBox="1"/>
          <p:nvPr/>
        </p:nvSpPr>
        <p:spPr>
          <a:xfrm>
            <a:off x="668221" y="1340768"/>
            <a:ext cx="7720203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PRESENTAMOS UN PRESUPUESTO Y NOS LO ACEPTAN, AQUÍ YA NO HAY VUELTA ATRÁS, ES DECIR, ES LO QUE VAMOS A FACTURAR INDEPENDIENTEMENTE DE SI LO HEMOS CALCULADO BIEN O MAL, ES LO PRESUPUESTADO.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5"/>
          <p:cNvSpPr txBox="1"/>
          <p:nvPr/>
        </p:nvSpPr>
        <p:spPr>
          <a:xfrm>
            <a:off x="640248" y="3860822"/>
            <a:ext cx="766849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VEZ TERMINADO EL PROYECTO 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-E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¿CÓMO ANALIZÁIS EL RESULTADO?</a:t>
            </a:r>
            <a:endParaRPr b="1"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 txBox="1"/>
          <p:nvPr/>
        </p:nvSpPr>
        <p:spPr>
          <a:xfrm>
            <a:off x="323528" y="476672"/>
            <a:ext cx="85689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 LO HAGO POR DESVIACIONES: POSITIVAS Y </a:t>
            </a:r>
            <a:r>
              <a:rPr lang="es-E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NEGATIVAS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6"/>
          <p:cNvSpPr txBox="1"/>
          <p:nvPr/>
        </p:nvSpPr>
        <p:spPr>
          <a:xfrm>
            <a:off x="539552" y="1340768"/>
            <a:ext cx="799288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TODOS LOS PROYECTOS SIEMPRE HAY UNA DESVIACIÓN PRESUPUESTARIA Y QUE LÓGICAMENTE NOSOTROS TENEMOS QUE TRATAR DE PREVEER.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6"/>
          <p:cNvSpPr txBox="1"/>
          <p:nvPr/>
        </p:nvSpPr>
        <p:spPr>
          <a:xfrm>
            <a:off x="755576" y="3140968"/>
            <a:ext cx="777686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E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NOTA: </a:t>
            </a:r>
            <a:r>
              <a:rPr b="1" lang="es-E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ESTO TAMBIÉN NOS SIRVE SI TENEMOS VARIAS LÍNEAS DE NEGOCIO, SABER CUALES SON RENTABLES Y CUALES NO E INCIDIR EN LAS NEGATIVAS PARA CAMBIARLES EL SIGNO.</a:t>
            </a:r>
            <a:endParaRPr b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9812" y="4348404"/>
            <a:ext cx="3312368" cy="2207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" name="Google Shape;193;p17"/>
          <p:cNvGraphicFramePr/>
          <p:nvPr/>
        </p:nvGraphicFramePr>
        <p:xfrm>
          <a:off x="251520" y="3326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{8E8CD972-9ACB-440A-B174-EA65746D2242}</a:tableStyleId>
              </a:tblPr>
              <a:tblGrid>
                <a:gridCol w="2653750"/>
                <a:gridCol w="2403900"/>
                <a:gridCol w="1458550"/>
                <a:gridCol w="2052775"/>
              </a:tblGrid>
              <a:tr h="504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050">
                <a:tc grid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EJEMPLO DE PROYECTO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504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CONCEPTOS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PRESUPUESTADO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DESVIACIÓN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HORAS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500,00 €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625,00 €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-125,00 €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DESPLAZAMIENTOS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100,00 €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70,00 €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30,00 €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MATERIALES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200,00 €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110,00 €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90,00 €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IMPREVISTOS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50,00 €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0,00 €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50,00 €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EXTERNOS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50,00 €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0,00 €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50,00 €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900,00 €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805,00 €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E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95,00 €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"/>
          <p:cNvSpPr txBox="1"/>
          <p:nvPr/>
        </p:nvSpPr>
        <p:spPr>
          <a:xfrm>
            <a:off x="827584" y="548680"/>
            <a:ext cx="7416824" cy="535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E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PUNTUALIZACIONES: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 debemos de poner nuestro valor de trabajo en función de lo que cobren los demás ya que no sabes los costes de estructura que pueden tener.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podemos basar nuestro negocio en descuentos, es decir, nuestro precio es el que es y si lo bajamos no solo reducimos nuestro margen de beneficios, si no que, posiblemente perdamos dinero.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buena gestión de compras nos dará una ventaja cualitativa sobre nuestros competidores.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 que revisar anualmente nuestros precios ya que el mercado es cambiante y el precio que es bueno hoy a lo mejor mañana no lo es.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Repercutir al cliente los costes que incurrimos de forma puntual para su proyecto.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"/>
          <p:cNvSpPr txBox="1"/>
          <p:nvPr/>
        </p:nvSpPr>
        <p:spPr>
          <a:xfrm>
            <a:off x="899592" y="476672"/>
            <a:ext cx="734481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¡MUCHAS GRACIAS POR VUESTRA ASISTENCIA!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5562" y="1003114"/>
            <a:ext cx="3238139" cy="315455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9"/>
          <p:cNvSpPr/>
          <p:nvPr/>
        </p:nvSpPr>
        <p:spPr>
          <a:xfrm>
            <a:off x="2483768" y="4124556"/>
            <a:ext cx="3238139" cy="445844"/>
          </a:xfrm>
          <a:prstGeom prst="rect">
            <a:avLst/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9"/>
          <p:cNvSpPr txBox="1"/>
          <p:nvPr/>
        </p:nvSpPr>
        <p:spPr>
          <a:xfrm>
            <a:off x="2876479" y="4145297"/>
            <a:ext cx="2736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MANUEL MARTÍNEZ POLO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7144" y="4836605"/>
            <a:ext cx="497158" cy="49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7144" y="5374601"/>
            <a:ext cx="490119" cy="49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12809" y="4850528"/>
            <a:ext cx="873102" cy="504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5638" y="6064019"/>
            <a:ext cx="504056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9"/>
          <p:cNvSpPr txBox="1"/>
          <p:nvPr/>
        </p:nvSpPr>
        <p:spPr>
          <a:xfrm>
            <a:off x="1449223" y="4900518"/>
            <a:ext cx="25377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/MMPproductosdigitale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9"/>
          <p:cNvSpPr txBox="1"/>
          <p:nvPr/>
        </p:nvSpPr>
        <p:spPr>
          <a:xfrm>
            <a:off x="1503979" y="5397676"/>
            <a:ext cx="24656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@manuelmartinezpolo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9"/>
          <p:cNvSpPr txBox="1"/>
          <p:nvPr/>
        </p:nvSpPr>
        <p:spPr>
          <a:xfrm>
            <a:off x="1593010" y="6131381"/>
            <a:ext cx="24482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mmpproductosdigitales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9"/>
          <p:cNvSpPr txBox="1"/>
          <p:nvPr/>
        </p:nvSpPr>
        <p:spPr>
          <a:xfrm>
            <a:off x="5120609" y="4918076"/>
            <a:ext cx="26642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@mmpproductosdigitales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29690" y="5385524"/>
            <a:ext cx="420228" cy="39363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9"/>
          <p:cNvSpPr txBox="1"/>
          <p:nvPr/>
        </p:nvSpPr>
        <p:spPr>
          <a:xfrm>
            <a:off x="5120608" y="5434994"/>
            <a:ext cx="25477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@MMPPRODUCTOS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141734" y="6044438"/>
            <a:ext cx="615252" cy="615252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9"/>
          <p:cNvSpPr txBox="1"/>
          <p:nvPr/>
        </p:nvSpPr>
        <p:spPr>
          <a:xfrm>
            <a:off x="5220072" y="6179490"/>
            <a:ext cx="31683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mmpproductosdigitales.com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/>
              <a:t>Cuando comenzaste tu actividad o empresa ¿Hiciste un plan de negocio?</a:t>
            </a:r>
            <a:endParaRPr/>
          </a:p>
        </p:txBody>
      </p:sp>
      <p:sp>
        <p:nvSpPr>
          <p:cNvPr id="92" name="Google Shape;92;p2"/>
          <p:cNvSpPr txBox="1"/>
          <p:nvPr>
            <p:ph idx="1" type="body"/>
          </p:nvPr>
        </p:nvSpPr>
        <p:spPr>
          <a:xfrm>
            <a:off x="457200" y="2060848"/>
            <a:ext cx="8229600" cy="4065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 sz="2800"/>
              <a:t>Un plan de negocio es el guión de como se va a desarrollar nuestra actividad según la visión que tenemos de él. Es importante ser realistas ya que la viabilidad del mismo depende del camino que vayamos a seguir.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 sz="2800"/>
              <a:t>Pasado un tiempo tenemos que analizar si el plan se ha realizado correctamente en la realidad y si hemos tenido alguna desviación o cambio de planes.</a:t>
            </a:r>
            <a:endParaRPr sz="28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/>
              <a:t>¿Porqué nuestra empresa o negocio es diferente al resto del sector?</a:t>
            </a:r>
            <a:endParaRPr/>
          </a:p>
        </p:txBody>
      </p:sp>
      <p:sp>
        <p:nvSpPr>
          <p:cNvPr id="98" name="Google Shape;98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ES"/>
              <a:t>Este punto es clave para tener una ventaja cualitativa y diferenciadora, por eso es interesante que determines cuales son tus fortalezas y debilidades.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ES"/>
              <a:t>Necesitamos un análisis dafo de nuestro negocio o actividad.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LA MATRIZ DAFO</a:t>
            </a:r>
            <a:endParaRPr/>
          </a:p>
        </p:txBody>
      </p:sp>
      <p:pic>
        <p:nvPicPr>
          <p:cNvPr id="104" name="Google Shape;104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0" y="1700808"/>
            <a:ext cx="6145485" cy="4775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>
            <p:ph type="title"/>
          </p:nvPr>
        </p:nvSpPr>
        <p:spPr>
          <a:xfrm>
            <a:off x="457200" y="116632"/>
            <a:ext cx="8229600" cy="60486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lang="es-ES" sz="2400"/>
              <a:t>1. Análisis Interno</a:t>
            </a:r>
            <a:br>
              <a:rPr lang="es-ES" sz="2400"/>
            </a:br>
            <a:r>
              <a:rPr lang="es-ES" sz="2400"/>
              <a:t>En principio, la parte más sencilla del estudio es el análisis interno, pues en gran medida es lo que mejor conocemos o controlamos. Esta parte es la que depende directamente de nosotros.</a:t>
            </a:r>
            <a:br>
              <a:rPr lang="es-ES" sz="2400"/>
            </a:br>
            <a:br>
              <a:rPr lang="es-ES" sz="2400"/>
            </a:br>
            <a:r>
              <a:rPr lang="es-ES" sz="2400"/>
              <a:t>Sin embargo, requiere de un ejercicio de autocrítica y honestidad, que a veces no resulta tan sencillo.</a:t>
            </a:r>
            <a:br>
              <a:rPr lang="es-ES" sz="2400"/>
            </a:br>
            <a:br>
              <a:rPr lang="es-ES" sz="2400"/>
            </a:br>
            <a:r>
              <a:rPr lang="es-ES" sz="2400"/>
              <a:t>En el análisis interno valoramos las debilidades y fortalezas de nuestra empresa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/>
          <p:nvPr>
            <p:ph type="title"/>
          </p:nvPr>
        </p:nvSpPr>
        <p:spPr>
          <a:xfrm>
            <a:off x="457200" y="274638"/>
            <a:ext cx="8229600" cy="6322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lang="es-ES" sz="2400"/>
              <a:t>2. Análisis Externo</a:t>
            </a:r>
            <a:br>
              <a:rPr lang="es-ES" sz="2400"/>
            </a:br>
            <a:r>
              <a:rPr lang="es-ES" sz="2400"/>
              <a:t>Para entender qué aporta tu negocio al sector, cuál es el espacio donde puedes encajar, qué tan favorable o atractiva es una industria debes hacer un análisis externo.</a:t>
            </a:r>
            <a:br>
              <a:rPr lang="es-ES" sz="2400"/>
            </a:br>
            <a:br>
              <a:rPr lang="es-ES" sz="2400"/>
            </a:br>
            <a:r>
              <a:rPr lang="es-ES" sz="2400"/>
              <a:t>Son muchos los factores externos que van a influir de manera directa o indirecta en los resultados de tu negocio. El entorno, tanto micro como macro, va a condicionar tu actividad empresarial.</a:t>
            </a:r>
            <a:br>
              <a:rPr lang="es-ES" sz="2400"/>
            </a:br>
            <a:br>
              <a:rPr lang="es-ES" sz="2400"/>
            </a:br>
            <a:r>
              <a:rPr lang="es-ES" sz="2400"/>
              <a:t>Los factores externos que pueden influir son muchos y diversos, van desde el partido político regente, la fiscalidad o el ciclo económico en que te encuentres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PUESTA EN MARCHA DEL NEGOCIO</a:t>
            </a:r>
            <a:endParaRPr/>
          </a:p>
        </p:txBody>
      </p:sp>
      <p:sp>
        <p:nvSpPr>
          <p:cNvPr id="120" name="Google Shape;120;p7"/>
          <p:cNvSpPr txBox="1"/>
          <p:nvPr/>
        </p:nvSpPr>
        <p:spPr>
          <a:xfrm>
            <a:off x="647564" y="1224745"/>
            <a:ext cx="799288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vez que tenemos ya claro el análisis de nuestro negocio según un análisis Dafo, comienza la puesta en marcha del mismo.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7"/>
          <p:cNvSpPr txBox="1"/>
          <p:nvPr/>
        </p:nvSpPr>
        <p:spPr>
          <a:xfrm>
            <a:off x="827584" y="2420888"/>
            <a:ext cx="76328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7"/>
          <p:cNvSpPr txBox="1"/>
          <p:nvPr/>
        </p:nvSpPr>
        <p:spPr>
          <a:xfrm>
            <a:off x="683568" y="2605554"/>
            <a:ext cx="7992888" cy="4062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iniciamos un negocio, tenemos al principio unos costes iniciales y que son necesarios para poder arrancar el negocio ya que en el punto 0 no hay ingresos.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Lógicamente la recuperación de estos costes viene dado por que el negocio sea rentable en el tiempo y con ello podamos recuperar esa inversión inicial.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Tenemos que poner un horizonte temporal.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ciclo de vida de la actividad tiene que generar ganancias suficientes como para asimilar esos costes y generar flujos de efectivo positivos.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/>
          <p:nvPr>
            <p:ph type="ctrTitle"/>
          </p:nvPr>
        </p:nvSpPr>
        <p:spPr>
          <a:xfrm>
            <a:off x="667055" y="260648"/>
            <a:ext cx="7772400" cy="9385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TIPOS DE COSTES</a:t>
            </a:r>
            <a:endParaRPr/>
          </a:p>
        </p:txBody>
      </p:sp>
      <p:sp>
        <p:nvSpPr>
          <p:cNvPr id="128" name="Google Shape;128;p8"/>
          <p:cNvSpPr txBox="1"/>
          <p:nvPr/>
        </p:nvSpPr>
        <p:spPr>
          <a:xfrm>
            <a:off x="971600" y="1412776"/>
            <a:ext cx="7488832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1" lang="es-E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COSTES FIJOS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SE CONOCEN COMO GASTOS GENERALES Y SON GASTOS QUE PERMANECEN CONSTANTES INDEPENDIENTEMENTE DEL NIVEL DE PRODUCCIÓN O VENTAS DE LA EMPRESA. ESTOS GASTOS NO PUEDEN EVITARSE Y, POR TANTO, DEBEN CUBRIRSE, AUNQUE NO HAYA VENTAS O  PRODUCCIÓN. HAY QUE INCLUIRLOS EN LOS CÁLCULOS DE LOS MÁRGENES DE BENEFICIO DE LA EMPRESA. CONSTITUYEN LA MAYOR PARTE DE LA CARGA FINANCIERA DE UNA EMPRESA.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8"/>
          <p:cNvSpPr txBox="1"/>
          <p:nvPr/>
        </p:nvSpPr>
        <p:spPr>
          <a:xfrm>
            <a:off x="971600" y="4365104"/>
            <a:ext cx="72008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CONOCER TUS COSTES FIJOS ES CLAVE POR QUE TE AYUDARÁN A DETERMINAR TUS GASTOS MENSUALES Y NO PODRÁS REDUCIRLOS, AUNQUE TU NEGOCIO SEA MÁS RENTABLE. LOS COSTES FIJOS SE CALCULAN EN ESCALAS MÁS PEQUEÑAS PORQUE TODOS LOS COSTES PUEDEN CAMBIAR EN ALGÚN MOMENTO.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 txBox="1"/>
          <p:nvPr/>
        </p:nvSpPr>
        <p:spPr>
          <a:xfrm>
            <a:off x="960065" y="476672"/>
            <a:ext cx="748883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1" lang="es-E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COSTES VARIABLES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ES EL COSTE DE ACUERDO AL VOLUMEN DE PRODUCCIÓN DE UNA EMPRESA. ES DECIR, VARÍA EN PROPORCIÓN A LA ACTIVIDAD PRODUCTIVA QUE HAY EN DETERMINADO MOMENTO: A MAYOR VOLUMEN DE NEGOCIO, MAYORES COSTES ASOCIADOS Y VICEVERSA.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9"/>
          <p:cNvSpPr txBox="1"/>
          <p:nvPr/>
        </p:nvSpPr>
        <p:spPr>
          <a:xfrm>
            <a:off x="960065" y="2060848"/>
            <a:ext cx="7644383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1" lang="es-E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EJEMPLOS DE ALGUNOS COSTES VARIABLES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 PRIMA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MANO DE OBRA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PACKING (ENVASE, EMPAQUE Y EMBALAJE)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TRANSPORTE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COMISIONES SOBRE VENTAS.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SERVICIOS QUE INTERVIENEN EN LA PRODUCCIÓN (ENERGÍA Y AGUA)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9"/>
          <p:cNvSpPr txBox="1"/>
          <p:nvPr/>
        </p:nvSpPr>
        <p:spPr>
          <a:xfrm>
            <a:off x="1115616" y="4509120"/>
            <a:ext cx="7056784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1" lang="es-E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COSTE VARIABLE UNITARIO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EL COSTE DE CADA UNIDAD PRODUCIDA. ES EL COSTE QUE, EN VEZ DE CONTIBILIZAR EN MASA, SE COMPUTA OBTENIENDO EL PRECIO INDIVIDUAL DE CADA PRODUCTO O SERVICIO ELABORADO.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CALCULA DIVIDIENDO EL COSTE VARIABLE (CV) ENTRE EL NÚMERO DE UNIDADES PRODUCIDAS (UP).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2024-01-03T19:55:31Z</dcterms:created>
  <dc:creator>Manuel</dc:creator>
</cp:coreProperties>
</file>